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68"/>
  </p:notesMasterIdLst>
  <p:sldIdLst>
    <p:sldId id="295" r:id="rId14"/>
    <p:sldId id="373" r:id="rId15"/>
    <p:sldId id="370" r:id="rId16"/>
    <p:sldId id="375" r:id="rId17"/>
    <p:sldId id="374" r:id="rId18"/>
    <p:sldId id="342" r:id="rId19"/>
    <p:sldId id="343" r:id="rId20"/>
    <p:sldId id="386" r:id="rId21"/>
    <p:sldId id="272" r:id="rId22"/>
    <p:sldId id="380" r:id="rId23"/>
    <p:sldId id="385" r:id="rId24"/>
    <p:sldId id="381" r:id="rId25"/>
    <p:sldId id="382" r:id="rId26"/>
    <p:sldId id="383" r:id="rId27"/>
    <p:sldId id="384" r:id="rId28"/>
    <p:sldId id="324" r:id="rId29"/>
    <p:sldId id="341" r:id="rId30"/>
    <p:sldId id="344" r:id="rId31"/>
    <p:sldId id="345" r:id="rId32"/>
    <p:sldId id="346" r:id="rId33"/>
    <p:sldId id="347" r:id="rId34"/>
    <p:sldId id="348" r:id="rId35"/>
    <p:sldId id="349" r:id="rId36"/>
    <p:sldId id="325" r:id="rId37"/>
    <p:sldId id="334" r:id="rId38"/>
    <p:sldId id="330" r:id="rId39"/>
    <p:sldId id="332" r:id="rId40"/>
    <p:sldId id="379" r:id="rId41"/>
    <p:sldId id="357" r:id="rId42"/>
    <p:sldId id="376" r:id="rId43"/>
    <p:sldId id="314" r:id="rId44"/>
    <p:sldId id="315" r:id="rId45"/>
    <p:sldId id="316" r:id="rId46"/>
    <p:sldId id="340" r:id="rId47"/>
    <p:sldId id="318" r:id="rId48"/>
    <p:sldId id="355" r:id="rId49"/>
    <p:sldId id="350" r:id="rId50"/>
    <p:sldId id="351" r:id="rId51"/>
    <p:sldId id="352" r:id="rId52"/>
    <p:sldId id="353" r:id="rId53"/>
    <p:sldId id="354" r:id="rId54"/>
    <p:sldId id="358" r:id="rId55"/>
    <p:sldId id="360" r:id="rId56"/>
    <p:sldId id="359" r:id="rId57"/>
    <p:sldId id="363" r:id="rId58"/>
    <p:sldId id="362" r:id="rId59"/>
    <p:sldId id="361" r:id="rId60"/>
    <p:sldId id="364" r:id="rId61"/>
    <p:sldId id="365" r:id="rId62"/>
    <p:sldId id="377" r:id="rId63"/>
    <p:sldId id="367" r:id="rId64"/>
    <p:sldId id="366" r:id="rId65"/>
    <p:sldId id="378" r:id="rId66"/>
    <p:sldId id="3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12" d="100"/>
          <a:sy n="112"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163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190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028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00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530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84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17</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19</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B71BB-0257-4BFD-AD43-86D62CF45A31}" type="slidenum">
              <a:rPr lang="en-US" smtClean="0"/>
              <a:t>2</a:t>
            </a:fld>
            <a:endParaRPr lang="en-US"/>
          </a:p>
        </p:txBody>
      </p:sp>
    </p:spTree>
    <p:extLst>
      <p:ext uri="{BB962C8B-B14F-4D97-AF65-F5344CB8AC3E}">
        <p14:creationId xmlns:p14="http://schemas.microsoft.com/office/powerpoint/2010/main" val="2217627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20</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21</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22</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23</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4/17/2018 6:52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4/17/2018 6:52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448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38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41</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131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468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2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93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09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51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22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77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88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22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11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1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39692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360506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58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image" Target="../media/image28.jpg"/><Relationship Id="rId5" Type="http://schemas.openxmlformats.org/officeDocument/2006/relationships/hyperlink" Target="https://bostonazurebootcamp.com/2018"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3.xml"/><Relationship Id="rId1" Type="http://schemas.openxmlformats.org/officeDocument/2006/relationships/slideLayout" Target="../slideLayouts/slideLayout65.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4.xml"/><Relationship Id="rId1" Type="http://schemas.openxmlformats.org/officeDocument/2006/relationships/slideLayout" Target="../slideLayouts/slideLayout65.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5.xml"/><Relationship Id="rId1" Type="http://schemas.openxmlformats.org/officeDocument/2006/relationships/slideLayout" Target="../slideLayouts/slideLayout6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notesSlide" Target="../notesSlides/notesSlide18.xml"/><Relationship Id="rId1" Type="http://schemas.openxmlformats.org/officeDocument/2006/relationships/slideLayout" Target="../slideLayouts/slideLayout151.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hyperlink" Target="https://www.youtube.com/user/Bryancutube256123"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5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5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5.xml"/><Relationship Id="rId1" Type="http://schemas.openxmlformats.org/officeDocument/2006/relationships/slideLayout" Target="../slideLayouts/slideLayout57.xml"/><Relationship Id="rId5" Type="http://schemas.openxmlformats.org/officeDocument/2006/relationships/image" Target="../media/image73.jpg"/><Relationship Id="rId4" Type="http://schemas.openxmlformats.org/officeDocument/2006/relationships/image" Target="../media/image7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5.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48.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43.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43.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43.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15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5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7.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8.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2.xml"/><Relationship Id="rId1" Type="http://schemas.openxmlformats.org/officeDocument/2006/relationships/slideLayout" Target="../slideLayouts/slideLayout65.xml"/><Relationship Id="rId4"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6.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190150" y="3504753"/>
            <a:ext cx="10664309" cy="1448792"/>
          </a:xfrm>
        </p:spPr>
        <p:txBody>
          <a:bodyPr lIns="0" tIns="0" rIns="0" bIns="0" anchor="b">
            <a:noAutofit/>
          </a:bodyPr>
          <a:lstStyle/>
          <a:p>
            <a:pPr>
              <a:lnSpc>
                <a:spcPct val="100000"/>
              </a:lnSpc>
              <a:spcBef>
                <a:spcPts val="0"/>
              </a:spcBef>
              <a:spcAft>
                <a:spcPts val="2000"/>
              </a:spcAft>
            </a:pP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An Introduction to</a:t>
            </a:r>
            <a:br>
              <a:rPr lang="en-US" sz="5400" cap="none" spc="100" dirty="0">
                <a:latin typeface="+mj-lt"/>
                <a:cs typeface="Segoe UI Semibold" charset="0"/>
              </a:rPr>
            </a:br>
            <a:r>
              <a:rPr lang="en-US" sz="5400" cap="none" spc="100" dirty="0">
                <a:latin typeface="+mj-lt"/>
                <a:cs typeface="Segoe UI Semibold" charset="0"/>
              </a:rPr>
              <a:t>Azure Databricks</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84124" y="6263850"/>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3" name="Rectangle 2">
            <a:extLst>
              <a:ext uri="{FF2B5EF4-FFF2-40B4-BE49-F238E27FC236}">
                <a16:creationId xmlns:a16="http://schemas.microsoft.com/office/drawing/2014/main" id="{D9D70FAF-4888-4443-A6C5-FC577734997E}"/>
              </a:ext>
            </a:extLst>
          </p:cNvPr>
          <p:cNvSpPr/>
          <p:nvPr/>
        </p:nvSpPr>
        <p:spPr>
          <a:xfrm>
            <a:off x="2184124" y="5781851"/>
            <a:ext cx="4182748" cy="369332"/>
          </a:xfrm>
          <a:prstGeom prst="rect">
            <a:avLst/>
          </a:prstGeom>
        </p:spPr>
        <p:txBody>
          <a:bodyPr wrap="none">
            <a:spAutoFit/>
          </a:bodyPr>
          <a:lstStyle/>
          <a:p>
            <a:r>
              <a:rPr lang="en-US" dirty="0">
                <a:hlinkClick r:id="rId5"/>
              </a:rPr>
              <a:t>https://bostonazurebootcamp.com/2018</a:t>
            </a:r>
            <a:endParaRPr lang="en-US" dirty="0"/>
          </a:p>
        </p:txBody>
      </p:sp>
      <p:sp>
        <p:nvSpPr>
          <p:cNvPr id="4" name="TextBox 3">
            <a:extLst>
              <a:ext uri="{FF2B5EF4-FFF2-40B4-BE49-F238E27FC236}">
                <a16:creationId xmlns:a16="http://schemas.microsoft.com/office/drawing/2014/main" id="{2A5BC294-F88C-4CC6-8225-F5F67EE051C5}"/>
              </a:ext>
            </a:extLst>
          </p:cNvPr>
          <p:cNvSpPr txBox="1"/>
          <p:nvPr/>
        </p:nvSpPr>
        <p:spPr>
          <a:xfrm>
            <a:off x="0" y="5734274"/>
            <a:ext cx="22354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Global Boot Camp:</a:t>
            </a:r>
          </a:p>
        </p:txBody>
      </p:sp>
      <p:sp>
        <p:nvSpPr>
          <p:cNvPr id="9" name="TextBox 8">
            <a:extLst>
              <a:ext uri="{FF2B5EF4-FFF2-40B4-BE49-F238E27FC236}">
                <a16:creationId xmlns:a16="http://schemas.microsoft.com/office/drawing/2014/main" id="{109487A3-1DB0-4736-994B-34362D6763A7}"/>
              </a:ext>
            </a:extLst>
          </p:cNvPr>
          <p:cNvSpPr txBox="1"/>
          <p:nvPr/>
        </p:nvSpPr>
        <p:spPr>
          <a:xfrm>
            <a:off x="0" y="6184769"/>
            <a:ext cx="112114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GitHub:</a:t>
            </a:r>
          </a:p>
        </p:txBody>
      </p:sp>
      <p:pic>
        <p:nvPicPr>
          <p:cNvPr id="10" name="Picture 9" descr="A person smiling for the camera&#10;&#10;Description generated with very high confidence">
            <a:extLst>
              <a:ext uri="{FF2B5EF4-FFF2-40B4-BE49-F238E27FC236}">
                <a16:creationId xmlns:a16="http://schemas.microsoft.com/office/drawing/2014/main" id="{EA108420-4F0B-4BC2-9F24-6DA8AC62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2016" y="5071305"/>
            <a:ext cx="1627604" cy="1627604"/>
          </a:xfrm>
          <a:prstGeom prst="rect">
            <a:avLst/>
          </a:prstGeom>
        </p:spPr>
      </p:pic>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3" name="Picture 2">
            <a:extLst>
              <a:ext uri="{FF2B5EF4-FFF2-40B4-BE49-F238E27FC236}">
                <a16:creationId xmlns:a16="http://schemas.microsoft.com/office/drawing/2014/main" id="{0D89466E-4B61-415A-95A8-33B5FBCF59E3}"/>
              </a:ext>
            </a:extLst>
          </p:cNvPr>
          <p:cNvPicPr>
            <a:picLocks noChangeAspect="1"/>
          </p:cNvPicPr>
          <p:nvPr/>
        </p:nvPicPr>
        <p:blipFill>
          <a:blip r:embed="rId3"/>
          <a:stretch>
            <a:fillRect/>
          </a:stretch>
        </p:blipFill>
        <p:spPr>
          <a:xfrm>
            <a:off x="1128712" y="1685925"/>
            <a:ext cx="9934575" cy="3486150"/>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6537535" y="302241"/>
            <a:ext cx="3161942" cy="1218910"/>
          </a:xfrm>
          <a:prstGeom prst="borderCallout1">
            <a:avLst>
              <a:gd name="adj1" fmla="val 126985"/>
              <a:gd name="adj2" fmla="val 42316"/>
              <a:gd name="adj3" fmla="val 286777"/>
              <a:gd name="adj4" fmla="val 6940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Under Workspace/Users/User – Select Import from the Dropdown</a:t>
            </a:r>
          </a:p>
        </p:txBody>
      </p:sp>
    </p:spTree>
    <p:extLst>
      <p:ext uri="{BB962C8B-B14F-4D97-AF65-F5344CB8AC3E}">
        <p14:creationId xmlns:p14="http://schemas.microsoft.com/office/powerpoint/2010/main" val="771374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2" name="Picture 1">
            <a:extLst>
              <a:ext uri="{FF2B5EF4-FFF2-40B4-BE49-F238E27FC236}">
                <a16:creationId xmlns:a16="http://schemas.microsoft.com/office/drawing/2014/main" id="{7AD7EBF3-9F44-47F8-9530-8BD6698E51B8}"/>
              </a:ext>
            </a:extLst>
          </p:cNvPr>
          <p:cNvPicPr>
            <a:picLocks noChangeAspect="1"/>
          </p:cNvPicPr>
          <p:nvPr/>
        </p:nvPicPr>
        <p:blipFill>
          <a:blip r:embed="rId3"/>
          <a:stretch>
            <a:fillRect/>
          </a:stretch>
        </p:blipFill>
        <p:spPr>
          <a:xfrm>
            <a:off x="1310444" y="2174526"/>
            <a:ext cx="6439010" cy="3957459"/>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7956136" y="1448133"/>
            <a:ext cx="1974077" cy="726393"/>
          </a:xfrm>
          <a:prstGeom prst="borderCallout1">
            <a:avLst>
              <a:gd name="adj1" fmla="val 18750"/>
              <a:gd name="adj2" fmla="val -8333"/>
              <a:gd name="adj3" fmla="val 177205"/>
              <a:gd name="adj4" fmla="val -23263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From file or URL</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8511612" y="5046670"/>
            <a:ext cx="1777524" cy="726393"/>
          </a:xfrm>
          <a:prstGeom prst="borderCallout1">
            <a:avLst>
              <a:gd name="adj1" fmla="val 18750"/>
              <a:gd name="adj2" fmla="val -8333"/>
              <a:gd name="adj3" fmla="val -56912"/>
              <a:gd name="adj4" fmla="val -1072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 library</a:t>
            </a:r>
          </a:p>
        </p:txBody>
      </p:sp>
    </p:spTree>
    <p:extLst>
      <p:ext uri="{BB962C8B-B14F-4D97-AF65-F5344CB8AC3E}">
        <p14:creationId xmlns:p14="http://schemas.microsoft.com/office/powerpoint/2010/main" val="129166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E4637683-A64C-431C-983E-9805C251F2E6}"/>
              </a:ext>
            </a:extLst>
          </p:cNvPr>
          <p:cNvPicPr>
            <a:picLocks noChangeAspect="1"/>
          </p:cNvPicPr>
          <p:nvPr/>
        </p:nvPicPr>
        <p:blipFill>
          <a:blip r:embed="rId4"/>
          <a:stretch>
            <a:fillRect/>
          </a:stretch>
        </p:blipFill>
        <p:spPr>
          <a:xfrm>
            <a:off x="969127" y="1008404"/>
            <a:ext cx="8285599" cy="5286484"/>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524287" y="913110"/>
            <a:ext cx="2038173" cy="1197701"/>
          </a:xfrm>
          <a:prstGeom prst="borderCallout1">
            <a:avLst>
              <a:gd name="adj1" fmla="val 18750"/>
              <a:gd name="adj2" fmla="val -8333"/>
              <a:gd name="adj3" fmla="val 77630"/>
              <a:gd name="adj4" fmla="val -19362"/>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Lot of sample notebooks to try</a:t>
            </a:r>
          </a:p>
        </p:txBody>
      </p:sp>
    </p:spTree>
    <p:extLst>
      <p:ext uri="{BB962C8B-B14F-4D97-AF65-F5344CB8AC3E}">
        <p14:creationId xmlns:p14="http://schemas.microsoft.com/office/powerpoint/2010/main" val="2497416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7746762" y="417454"/>
            <a:ext cx="2038173" cy="1197701"/>
          </a:xfrm>
          <a:prstGeom prst="borderCallout1">
            <a:avLst>
              <a:gd name="adj1" fmla="val 115075"/>
              <a:gd name="adj2" fmla="val 52883"/>
              <a:gd name="adj3" fmla="val 146128"/>
              <a:gd name="adj4" fmla="val 101393"/>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Open and Click on the Import Notebook Button</a:t>
            </a:r>
          </a:p>
        </p:txBody>
      </p:sp>
      <p:pic>
        <p:nvPicPr>
          <p:cNvPr id="2" name="Picture 1">
            <a:extLst>
              <a:ext uri="{FF2B5EF4-FFF2-40B4-BE49-F238E27FC236}">
                <a16:creationId xmlns:a16="http://schemas.microsoft.com/office/drawing/2014/main" id="{30B2A4D3-7C3B-4C83-B873-4895A40D9B66}"/>
              </a:ext>
            </a:extLst>
          </p:cNvPr>
          <p:cNvPicPr>
            <a:picLocks noChangeAspect="1"/>
          </p:cNvPicPr>
          <p:nvPr/>
        </p:nvPicPr>
        <p:blipFill>
          <a:blip r:embed="rId4"/>
          <a:stretch>
            <a:fillRect/>
          </a:stretch>
        </p:blipFill>
        <p:spPr>
          <a:xfrm>
            <a:off x="1051132" y="2219826"/>
            <a:ext cx="9203821" cy="3277267"/>
          </a:xfrm>
          <a:prstGeom prst="rect">
            <a:avLst/>
          </a:prstGeom>
        </p:spPr>
      </p:pic>
      <p:sp>
        <p:nvSpPr>
          <p:cNvPr id="7" name="Callout: Line 6">
            <a:extLst>
              <a:ext uri="{FF2B5EF4-FFF2-40B4-BE49-F238E27FC236}">
                <a16:creationId xmlns:a16="http://schemas.microsoft.com/office/drawing/2014/main" id="{97F2BA42-4FF5-452B-AA26-95F79C2B5629}"/>
              </a:ext>
            </a:extLst>
          </p:cNvPr>
          <p:cNvSpPr/>
          <p:nvPr/>
        </p:nvSpPr>
        <p:spPr bwMode="auto">
          <a:xfrm>
            <a:off x="8003311" y="3402239"/>
            <a:ext cx="2038173" cy="921933"/>
          </a:xfrm>
          <a:prstGeom prst="borderCallout1">
            <a:avLst>
              <a:gd name="adj1" fmla="val 45864"/>
              <a:gd name="adj2" fmla="val -8752"/>
              <a:gd name="adj3" fmla="val 4138"/>
              <a:gd name="adj4" fmla="val -52905"/>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Copy the Link to the Clipboard</a:t>
            </a:r>
          </a:p>
        </p:txBody>
      </p:sp>
    </p:spTree>
    <p:extLst>
      <p:ext uri="{BB962C8B-B14F-4D97-AF65-F5344CB8AC3E}">
        <p14:creationId xmlns:p14="http://schemas.microsoft.com/office/powerpoint/2010/main" val="280372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205E0042-1611-48CE-8659-0220D305119B}"/>
              </a:ext>
            </a:extLst>
          </p:cNvPr>
          <p:cNvPicPr>
            <a:picLocks noChangeAspect="1"/>
          </p:cNvPicPr>
          <p:nvPr/>
        </p:nvPicPr>
        <p:blipFill>
          <a:blip r:embed="rId4"/>
          <a:stretch>
            <a:fillRect/>
          </a:stretch>
        </p:blipFill>
        <p:spPr>
          <a:xfrm>
            <a:off x="1933575" y="1303802"/>
            <a:ext cx="7945363" cy="4463585"/>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13191" y="1137145"/>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Paste the Link and Click Import</a:t>
            </a:r>
          </a:p>
        </p:txBody>
      </p:sp>
    </p:spTree>
    <p:extLst>
      <p:ext uri="{BB962C8B-B14F-4D97-AF65-F5344CB8AC3E}">
        <p14:creationId xmlns:p14="http://schemas.microsoft.com/office/powerpoint/2010/main" val="3627282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2" name="Picture 1">
            <a:extLst>
              <a:ext uri="{FF2B5EF4-FFF2-40B4-BE49-F238E27FC236}">
                <a16:creationId xmlns:a16="http://schemas.microsoft.com/office/drawing/2014/main" id="{B96DA1D8-D15E-4CE9-9E03-55EF1642F2BC}"/>
              </a:ext>
            </a:extLst>
          </p:cNvPr>
          <p:cNvPicPr>
            <a:picLocks noChangeAspect="1"/>
          </p:cNvPicPr>
          <p:nvPr/>
        </p:nvPicPr>
        <p:blipFill>
          <a:blip r:embed="rId4"/>
          <a:stretch>
            <a:fillRect/>
          </a:stretch>
        </p:blipFill>
        <p:spPr>
          <a:xfrm>
            <a:off x="1724447" y="1137145"/>
            <a:ext cx="8204720" cy="5380543"/>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48466" y="427650"/>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Imported Notebook</a:t>
            </a:r>
          </a:p>
        </p:txBody>
      </p:sp>
    </p:spTree>
    <p:extLst>
      <p:ext uri="{BB962C8B-B14F-4D97-AF65-F5344CB8AC3E}">
        <p14:creationId xmlns:p14="http://schemas.microsoft.com/office/powerpoint/2010/main" val="1013072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6097"/>
            <a:ext cx="12192000" cy="6211903"/>
          </a:xfrm>
          <a:prstGeom prst="rect">
            <a:avLst/>
          </a:prstGeom>
          <a:solidFill>
            <a:srgbClr val="002060"/>
          </a:solidFill>
          <a:ln>
            <a:solidFill>
              <a:srgbClr val="0035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5" name="Content Placeholder 1"/>
          <p:cNvSpPr txBox="1">
            <a:spLocks/>
          </p:cNvSpPr>
          <p:nvPr/>
        </p:nvSpPr>
        <p:spPr>
          <a:xfrm>
            <a:off x="8011486" y="4114890"/>
            <a:ext cx="4782570" cy="106929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sz="1700" dirty="0"/>
              <a:t>@</a:t>
            </a:r>
            <a:r>
              <a:rPr lang="en-US" sz="1700" dirty="0" err="1"/>
              <a:t>bryancafferky</a:t>
            </a:r>
            <a:endParaRPr lang="en-US" sz="1700" dirty="0"/>
          </a:p>
          <a:p>
            <a:r>
              <a:rPr lang="en-US" sz="1700" dirty="0"/>
              <a:t>Bryan.Cafferky@Microsoft.com</a:t>
            </a:r>
          </a:p>
        </p:txBody>
      </p:sp>
      <p:sp>
        <p:nvSpPr>
          <p:cNvPr id="7" name="Content Placeholder 2"/>
          <p:cNvSpPr txBox="1">
            <a:spLocks/>
          </p:cNvSpPr>
          <p:nvPr/>
        </p:nvSpPr>
        <p:spPr>
          <a:xfrm>
            <a:off x="187426" y="1451586"/>
            <a:ext cx="9183149" cy="39451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400" dirty="0">
                <a:solidFill>
                  <a:schemeClr val="tx1"/>
                </a:solidFill>
              </a:rPr>
              <a:t>Microsoft Technology Solutions Professional </a:t>
            </a:r>
          </a:p>
          <a:p>
            <a:pPr>
              <a:spcBef>
                <a:spcPts val="1800"/>
              </a:spcBef>
            </a:pPr>
            <a:r>
              <a:rPr lang="en-US" sz="2400" dirty="0">
                <a:solidFill>
                  <a:schemeClr val="tx1"/>
                </a:solidFill>
              </a:rPr>
              <a:t>Two Time Microsoft MVP </a:t>
            </a:r>
          </a:p>
          <a:p>
            <a:pPr>
              <a:spcBef>
                <a:spcPts val="1800"/>
              </a:spcBef>
            </a:pPr>
            <a:r>
              <a:rPr lang="en-US" sz="2400" dirty="0">
                <a:solidFill>
                  <a:schemeClr val="tx1"/>
                </a:solidFill>
              </a:rPr>
              <a:t>Decades of IT experience</a:t>
            </a:r>
          </a:p>
          <a:p>
            <a:pPr>
              <a:spcBef>
                <a:spcPts val="1800"/>
              </a:spcBef>
            </a:pPr>
            <a:r>
              <a:rPr lang="en-US" sz="2400" dirty="0">
                <a:solidFill>
                  <a:schemeClr val="tx1"/>
                </a:solidFill>
              </a:rPr>
              <a:t>Author of Pro PowerShell for Database Developers by </a:t>
            </a:r>
            <a:r>
              <a:rPr lang="en-US" sz="2400" dirty="0" err="1">
                <a:solidFill>
                  <a:schemeClr val="tx1"/>
                </a:solidFill>
              </a:rPr>
              <a:t>Apress</a:t>
            </a:r>
            <a:endParaRPr lang="en-US" sz="2400" dirty="0">
              <a:solidFill>
                <a:schemeClr val="tx1"/>
              </a:solidFill>
            </a:endParaRPr>
          </a:p>
          <a:p>
            <a:pPr>
              <a:spcBef>
                <a:spcPts val="1800"/>
              </a:spcBef>
            </a:pPr>
            <a:r>
              <a:rPr lang="en-US" sz="2400" dirty="0">
                <a:solidFill>
                  <a:schemeClr val="tx1"/>
                </a:solidFill>
              </a:rPr>
              <a:t>SQL PASS Chapter Lead</a:t>
            </a:r>
          </a:p>
          <a:p>
            <a:pPr>
              <a:spcBef>
                <a:spcPts val="1800"/>
              </a:spcBef>
            </a:pPr>
            <a:r>
              <a:rPr lang="en-US" sz="2400" dirty="0">
                <a:solidFill>
                  <a:schemeClr val="tx1"/>
                </a:solidFill>
              </a:rPr>
              <a:t>Lead the Greater Boston Data Science, ML , and AI Group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70" y="966200"/>
            <a:ext cx="1381125" cy="1381125"/>
          </a:xfrm>
          <a:prstGeom prst="rect">
            <a:avLst/>
          </a:prstGeom>
        </p:spPr>
      </p:pic>
      <p:sp>
        <p:nvSpPr>
          <p:cNvPr id="6" name="Title 3"/>
          <p:cNvSpPr txBox="1">
            <a:spLocks/>
          </p:cNvSpPr>
          <p:nvPr/>
        </p:nvSpPr>
        <p:spPr>
          <a:xfrm>
            <a:off x="0" y="-45199"/>
            <a:ext cx="12522741" cy="1039950"/>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0359E"/>
                </a:solidFill>
                <a:latin typeface="Arial" panose="020B0604020202020204" pitchFamily="34" charset="0"/>
                <a:cs typeface="Arial" panose="020B0604020202020204" pitchFamily="34" charset="0"/>
              </a:rPr>
              <a:t>Bryan Cafferky</a:t>
            </a:r>
          </a:p>
        </p:txBody>
      </p:sp>
      <p:pic>
        <p:nvPicPr>
          <p:cNvPr id="9" name="Picture 8">
            <a:extLst>
              <a:ext uri="{FF2B5EF4-FFF2-40B4-BE49-F238E27FC236}">
                <a16:creationId xmlns:a16="http://schemas.microsoft.com/office/drawing/2014/main" id="{2A5680D3-BC73-4A87-8A25-1EFB126F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784" y="5117515"/>
            <a:ext cx="1508353" cy="556785"/>
          </a:xfrm>
          <a:prstGeom prst="rect">
            <a:avLst/>
          </a:prstGeom>
        </p:spPr>
      </p:pic>
      <p:pic>
        <p:nvPicPr>
          <p:cNvPr id="10" name="Picture 9">
            <a:extLst>
              <a:ext uri="{FF2B5EF4-FFF2-40B4-BE49-F238E27FC236}">
                <a16:creationId xmlns:a16="http://schemas.microsoft.com/office/drawing/2014/main" id="{A4D015F6-5D52-4325-BEF5-A2A6D2D99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068" y="5626030"/>
            <a:ext cx="739566" cy="739566"/>
          </a:xfrm>
          <a:prstGeom prst="rect">
            <a:avLst/>
          </a:prstGeom>
        </p:spPr>
      </p:pic>
      <p:sp>
        <p:nvSpPr>
          <p:cNvPr id="2" name="Rectangle 1">
            <a:extLst>
              <a:ext uri="{FF2B5EF4-FFF2-40B4-BE49-F238E27FC236}">
                <a16:creationId xmlns:a16="http://schemas.microsoft.com/office/drawing/2014/main" id="{D5AE0294-C5F5-45D0-B7BC-8EA3BDD098CB}"/>
              </a:ext>
            </a:extLst>
          </p:cNvPr>
          <p:cNvSpPr/>
          <p:nvPr/>
        </p:nvSpPr>
        <p:spPr>
          <a:xfrm>
            <a:off x="6832172" y="6457379"/>
            <a:ext cx="5272405" cy="369332"/>
          </a:xfrm>
          <a:prstGeom prst="rect">
            <a:avLst/>
          </a:prstGeom>
        </p:spPr>
        <p:txBody>
          <a:bodyPr wrap="none">
            <a:spAutoFit/>
          </a:bodyPr>
          <a:lstStyle/>
          <a:p>
            <a:r>
              <a:rPr lang="en-US" dirty="0">
                <a:hlinkClick r:id="rId6"/>
              </a:rPr>
              <a:t>https://www.youtube.com/user/Bryancutube256123</a:t>
            </a:r>
            <a:endParaRPr lang="en-US" dirty="0"/>
          </a:p>
        </p:txBody>
      </p:sp>
    </p:spTree>
    <p:extLst>
      <p:ext uri="{BB962C8B-B14F-4D97-AF65-F5344CB8AC3E}">
        <p14:creationId xmlns:p14="http://schemas.microsoft.com/office/powerpoint/2010/main" val="365111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340152" y="986648"/>
            <a:ext cx="9859116" cy="1108608"/>
          </a:xfrm>
        </p:spPr>
        <p:txBody>
          <a:bodyPr/>
          <a:lstStyle/>
          <a:p>
            <a:r>
              <a:rPr lang="en-US" dirty="0"/>
              <a:t>It’s Time for a Closer Look</a:t>
            </a:r>
          </a:p>
        </p:txBody>
      </p:sp>
      <p:pic>
        <p:nvPicPr>
          <p:cNvPr id="2050" name="Picture 2" descr="See the source image">
            <a:extLst>
              <a:ext uri="{FF2B5EF4-FFF2-40B4-BE49-F238E27FC236}">
                <a16:creationId xmlns:a16="http://schemas.microsoft.com/office/drawing/2014/main" id="{6491DFD9-41EF-4E73-A2CB-4AF3975D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26" y="3101306"/>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46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363773" y="353165"/>
            <a:ext cx="9841034" cy="6348105"/>
          </a:xfrm>
          <a:prstGeom prst="rect">
            <a:avLst/>
          </a:prstGeom>
        </p:spPr>
      </p:pic>
      <p:sp>
        <p:nvSpPr>
          <p:cNvPr id="4" name="Rectangle: Rounded Corners 3">
            <a:extLst>
              <a:ext uri="{FF2B5EF4-FFF2-40B4-BE49-F238E27FC236}">
                <a16:creationId xmlns:a16="http://schemas.microsoft.com/office/drawing/2014/main" id="{97C0BBF4-C69D-4254-9A7A-516510EA7A46}"/>
              </a:ext>
            </a:extLst>
          </p:cNvPr>
          <p:cNvSpPr/>
          <p:nvPr/>
        </p:nvSpPr>
        <p:spPr bwMode="auto">
          <a:xfrm>
            <a:off x="8718171" y="1897228"/>
            <a:ext cx="2179128" cy="1340922"/>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Compute and Storage are Separate</a:t>
            </a:r>
          </a:p>
        </p:txBody>
      </p:sp>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4098" name="Picture 2" descr="See the source image">
            <a:extLst>
              <a:ext uri="{FF2B5EF4-FFF2-40B4-BE49-F238E27FC236}">
                <a16:creationId xmlns:a16="http://schemas.microsoft.com/office/drawing/2014/main" id="{2DE6B071-3787-4BE5-A897-DE711F574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840" y="1495163"/>
            <a:ext cx="6380771" cy="479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3" name="Picture 2">
            <a:extLst>
              <a:ext uri="{FF2B5EF4-FFF2-40B4-BE49-F238E27FC236}">
                <a16:creationId xmlns:a16="http://schemas.microsoft.com/office/drawing/2014/main" id="{8AE5B25C-E759-46CE-B33F-3425511E65FA}"/>
              </a:ext>
            </a:extLst>
          </p:cNvPr>
          <p:cNvPicPr>
            <a:picLocks noChangeAspect="1"/>
          </p:cNvPicPr>
          <p:nvPr/>
        </p:nvPicPr>
        <p:blipFill>
          <a:blip r:embed="rId3"/>
          <a:stretch>
            <a:fillRect/>
          </a:stretch>
        </p:blipFill>
        <p:spPr>
          <a:xfrm>
            <a:off x="1734949" y="1113677"/>
            <a:ext cx="7930445" cy="5203233"/>
          </a:xfrm>
          <a:prstGeom prst="rect">
            <a:avLst/>
          </a:prstGeom>
        </p:spPr>
      </p:pic>
      <p:sp>
        <p:nvSpPr>
          <p:cNvPr id="4" name="Callout: Line 3">
            <a:extLst>
              <a:ext uri="{FF2B5EF4-FFF2-40B4-BE49-F238E27FC236}">
                <a16:creationId xmlns:a16="http://schemas.microsoft.com/office/drawing/2014/main" id="{8A874836-134D-48FC-A3AB-7F48FCBFED38}"/>
              </a:ext>
            </a:extLst>
          </p:cNvPr>
          <p:cNvSpPr/>
          <p:nvPr/>
        </p:nvSpPr>
        <p:spPr bwMode="auto">
          <a:xfrm>
            <a:off x="6384022" y="2013342"/>
            <a:ext cx="1971413" cy="369116"/>
          </a:xfrm>
          <a:prstGeom prst="borderCallout1">
            <a:avLst>
              <a:gd name="adj1" fmla="val 18750"/>
              <a:gd name="adj2" fmla="val -8333"/>
              <a:gd name="adj3" fmla="val 87500"/>
              <a:gd name="adj4" fmla="val -587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Search for Resource</a:t>
            </a:r>
          </a:p>
        </p:txBody>
      </p:sp>
    </p:spTree>
    <p:extLst>
      <p:ext uri="{BB962C8B-B14F-4D97-AF65-F5344CB8AC3E}">
        <p14:creationId xmlns:p14="http://schemas.microsoft.com/office/powerpoint/2010/main" val="8448030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009561" y="1021126"/>
            <a:ext cx="6629390" cy="1108608"/>
          </a:xfrm>
        </p:spPr>
        <p:txBody>
          <a:bodyPr/>
          <a:lstStyle/>
          <a:p>
            <a:r>
              <a:rPr lang="en-US" dirty="0"/>
              <a:t>A Deeper Dive</a:t>
            </a:r>
          </a:p>
        </p:txBody>
      </p:sp>
      <p:pic>
        <p:nvPicPr>
          <p:cNvPr id="3074" name="Picture 2" descr="See the source image">
            <a:extLst>
              <a:ext uri="{FF2B5EF4-FFF2-40B4-BE49-F238E27FC236}">
                <a16:creationId xmlns:a16="http://schemas.microsoft.com/office/drawing/2014/main" id="{F2972D3C-D0F0-4AE9-9077-0D9B5D59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58" y="2671067"/>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5122" name="Picture 2" descr="See the source image">
            <a:extLst>
              <a:ext uri="{FF2B5EF4-FFF2-40B4-BE49-F238E27FC236}">
                <a16:creationId xmlns:a16="http://schemas.microsoft.com/office/drawing/2014/main" id="{64FC9BD1-591E-484B-9F9B-C8611EED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29" y="1272258"/>
            <a:ext cx="10206905" cy="52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4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a:t>
            </a:r>
          </a:p>
        </p:txBody>
      </p:sp>
      <p:pic>
        <p:nvPicPr>
          <p:cNvPr id="4" name="Picture 3">
            <a:extLst>
              <a:ext uri="{FF2B5EF4-FFF2-40B4-BE49-F238E27FC236}">
                <a16:creationId xmlns:a16="http://schemas.microsoft.com/office/drawing/2014/main" id="{29968D91-2FDD-42D4-827F-33131B3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61" y="1680604"/>
            <a:ext cx="3439881" cy="4961613"/>
          </a:xfrm>
          <a:prstGeom prst="rect">
            <a:avLst/>
          </a:prstGeom>
        </p:spPr>
      </p:pic>
    </p:spTree>
    <p:extLst>
      <p:ext uri="{BB962C8B-B14F-4D97-AF65-F5344CB8AC3E}">
        <p14:creationId xmlns:p14="http://schemas.microsoft.com/office/powerpoint/2010/main" val="36966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 Settings</a:t>
            </a:r>
          </a:p>
        </p:txBody>
      </p:sp>
      <p:pic>
        <p:nvPicPr>
          <p:cNvPr id="4" name="Picture 3">
            <a:extLst>
              <a:ext uri="{FF2B5EF4-FFF2-40B4-BE49-F238E27FC236}">
                <a16:creationId xmlns:a16="http://schemas.microsoft.com/office/drawing/2014/main" id="{D072A678-EF56-4FF5-95E9-46736F9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1" y="1324391"/>
            <a:ext cx="5858714" cy="5008779"/>
          </a:xfrm>
          <a:prstGeom prst="rect">
            <a:avLst/>
          </a:prstGeom>
        </p:spPr>
      </p:pic>
      <p:sp>
        <p:nvSpPr>
          <p:cNvPr id="3" name="Rectangle 2">
            <a:extLst>
              <a:ext uri="{FF2B5EF4-FFF2-40B4-BE49-F238E27FC236}">
                <a16:creationId xmlns:a16="http://schemas.microsoft.com/office/drawing/2014/main" id="{58B657AF-49F2-4ECF-AD84-3BE544691141}"/>
              </a:ext>
            </a:extLst>
          </p:cNvPr>
          <p:cNvSpPr/>
          <p:nvPr/>
        </p:nvSpPr>
        <p:spPr bwMode="auto">
          <a:xfrm>
            <a:off x="855676" y="2645678"/>
            <a:ext cx="1543575" cy="1566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What do you want to restrict?</a:t>
            </a:r>
          </a:p>
        </p:txBody>
      </p:sp>
    </p:spTree>
    <p:extLst>
      <p:ext uri="{BB962C8B-B14F-4D97-AF65-F5344CB8AC3E}">
        <p14:creationId xmlns:p14="http://schemas.microsoft.com/office/powerpoint/2010/main" val="280794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 Advanced Settings</a:t>
            </a:r>
          </a:p>
        </p:txBody>
      </p:sp>
      <p:pic>
        <p:nvPicPr>
          <p:cNvPr id="4" name="Picture 3">
            <a:extLst>
              <a:ext uri="{FF2B5EF4-FFF2-40B4-BE49-F238E27FC236}">
                <a16:creationId xmlns:a16="http://schemas.microsoft.com/office/drawing/2014/main" id="{7FB487F6-B4CC-4687-A8FC-EC84C22E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63" y="1276766"/>
            <a:ext cx="4332348" cy="5186363"/>
          </a:xfrm>
          <a:prstGeom prst="rect">
            <a:avLst/>
          </a:prstGeom>
        </p:spPr>
      </p:pic>
    </p:spTree>
    <p:extLst>
      <p:ext uri="{BB962C8B-B14F-4D97-AF65-F5344CB8AC3E}">
        <p14:creationId xmlns:p14="http://schemas.microsoft.com/office/powerpoint/2010/main" val="2781337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Advanced Settings</a:t>
            </a:r>
          </a:p>
        </p:txBody>
      </p:sp>
      <p:pic>
        <p:nvPicPr>
          <p:cNvPr id="4" name="Picture 3">
            <a:extLst>
              <a:ext uri="{FF2B5EF4-FFF2-40B4-BE49-F238E27FC236}">
                <a16:creationId xmlns:a16="http://schemas.microsoft.com/office/drawing/2014/main" id="{1085383A-6BFD-433F-844B-D202AC3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67" y="1441567"/>
            <a:ext cx="4393022" cy="5067300"/>
          </a:xfrm>
          <a:prstGeom prst="rect">
            <a:avLst/>
          </a:prstGeom>
        </p:spPr>
      </p:pic>
    </p:spTree>
    <p:extLst>
      <p:ext uri="{BB962C8B-B14F-4D97-AF65-F5344CB8AC3E}">
        <p14:creationId xmlns:p14="http://schemas.microsoft.com/office/powerpoint/2010/main" val="32721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Schedule – CRON Format Support</a:t>
            </a:r>
          </a:p>
        </p:txBody>
      </p:sp>
      <p:pic>
        <p:nvPicPr>
          <p:cNvPr id="4" name="Picture 3">
            <a:extLst>
              <a:ext uri="{FF2B5EF4-FFF2-40B4-BE49-F238E27FC236}">
                <a16:creationId xmlns:a16="http://schemas.microsoft.com/office/drawing/2014/main" id="{E6B1DD9F-2C0F-4C8C-ACE4-FB2BD62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7" y="1952624"/>
            <a:ext cx="6162782" cy="3019425"/>
          </a:xfrm>
          <a:prstGeom prst="rect">
            <a:avLst/>
          </a:prstGeom>
        </p:spPr>
      </p:pic>
    </p:spTree>
    <p:extLst>
      <p:ext uri="{BB962C8B-B14F-4D97-AF65-F5344CB8AC3E}">
        <p14:creationId xmlns:p14="http://schemas.microsoft.com/office/powerpoint/2010/main" val="348864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Calling Other Notebooks</a:t>
            </a:r>
          </a:p>
        </p:txBody>
      </p:sp>
      <p:pic>
        <p:nvPicPr>
          <p:cNvPr id="4" name="Picture 3">
            <a:extLst>
              <a:ext uri="{FF2B5EF4-FFF2-40B4-BE49-F238E27FC236}">
                <a16:creationId xmlns:a16="http://schemas.microsoft.com/office/drawing/2014/main" id="{AC04E3E8-C517-49F0-B6CC-0DC387C5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37" y="2281237"/>
            <a:ext cx="8733881" cy="2100263"/>
          </a:xfrm>
          <a:prstGeom prst="rect">
            <a:avLst/>
          </a:prstGeom>
        </p:spPr>
      </p:pic>
    </p:spTree>
    <p:extLst>
      <p:ext uri="{BB962C8B-B14F-4D97-AF65-F5344CB8AC3E}">
        <p14:creationId xmlns:p14="http://schemas.microsoft.com/office/powerpoint/2010/main" val="130073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Getting to the Spark Console</a:t>
            </a:r>
          </a:p>
        </p:txBody>
      </p:sp>
      <p:pic>
        <p:nvPicPr>
          <p:cNvPr id="4" name="Picture 3">
            <a:extLst>
              <a:ext uri="{FF2B5EF4-FFF2-40B4-BE49-F238E27FC236}">
                <a16:creationId xmlns:a16="http://schemas.microsoft.com/office/drawing/2014/main" id="{86F9E53D-2671-4E75-94B8-835DEF13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578206"/>
            <a:ext cx="11239500" cy="4023511"/>
          </a:xfrm>
          <a:prstGeom prst="rect">
            <a:avLst/>
          </a:prstGeom>
        </p:spPr>
      </p:pic>
      <p:sp>
        <p:nvSpPr>
          <p:cNvPr id="5" name="Callout: Bent Line 4">
            <a:extLst>
              <a:ext uri="{FF2B5EF4-FFF2-40B4-BE49-F238E27FC236}">
                <a16:creationId xmlns:a16="http://schemas.microsoft.com/office/drawing/2014/main" id="{AC3C4D64-4888-4FCD-AB1D-786329EA1416}"/>
              </a:ext>
            </a:extLst>
          </p:cNvPr>
          <p:cNvSpPr/>
          <p:nvPr/>
        </p:nvSpPr>
        <p:spPr bwMode="auto">
          <a:xfrm>
            <a:off x="10067924" y="3895725"/>
            <a:ext cx="1971675" cy="626269"/>
          </a:xfrm>
          <a:prstGeom prst="borderCallout2">
            <a:avLst>
              <a:gd name="adj1" fmla="val 18750"/>
              <a:gd name="adj2" fmla="val -8333"/>
              <a:gd name="adj3" fmla="val 40043"/>
              <a:gd name="adj4" fmla="val -12802"/>
              <a:gd name="adj5" fmla="val 141397"/>
              <a:gd name="adj6" fmla="val -19614"/>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Spark GUI</a:t>
            </a:r>
          </a:p>
        </p:txBody>
      </p:sp>
    </p:spTree>
    <p:extLst>
      <p:ext uri="{BB962C8B-B14F-4D97-AF65-F5344CB8AC3E}">
        <p14:creationId xmlns:p14="http://schemas.microsoft.com/office/powerpoint/2010/main" val="122948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Spark Job Metrics</a:t>
            </a:r>
          </a:p>
        </p:txBody>
      </p:sp>
      <p:pic>
        <p:nvPicPr>
          <p:cNvPr id="4" name="Picture 3">
            <a:extLst>
              <a:ext uri="{FF2B5EF4-FFF2-40B4-BE49-F238E27FC236}">
                <a16:creationId xmlns:a16="http://schemas.microsoft.com/office/drawing/2014/main" id="{6D2CF3D7-A8B3-41D5-AF82-8C075E30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63" y="1414876"/>
            <a:ext cx="6894030" cy="5227341"/>
          </a:xfrm>
          <a:prstGeom prst="rect">
            <a:avLst/>
          </a:prstGeom>
        </p:spPr>
      </p:pic>
    </p:spTree>
    <p:extLst>
      <p:ext uri="{BB962C8B-B14F-4D97-AF65-F5344CB8AC3E}">
        <p14:creationId xmlns:p14="http://schemas.microsoft.com/office/powerpoint/2010/main" val="51299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814" y="4711531"/>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978" y="3760411"/>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670423" y="3363985"/>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
        <p:nvSpPr>
          <p:cNvPr id="18" name="TextBox 17">
            <a:extLst>
              <a:ext uri="{FF2B5EF4-FFF2-40B4-BE49-F238E27FC236}">
                <a16:creationId xmlns:a16="http://schemas.microsoft.com/office/drawing/2014/main" id="{FB1D8B86-946E-4903-81F3-E1360F40176B}"/>
              </a:ext>
            </a:extLst>
          </p:cNvPr>
          <p:cNvSpPr txBox="1"/>
          <p:nvPr/>
        </p:nvSpPr>
        <p:spPr>
          <a:xfrm>
            <a:off x="5482200" y="5346839"/>
            <a:ext cx="193668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70C0"/>
                </a:solidFill>
              </a:rPr>
              <a:t>Machine Learning</a:t>
            </a:r>
          </a:p>
        </p:txBody>
      </p:sp>
      <p:sp>
        <p:nvSpPr>
          <p:cNvPr id="19" name="TextBox 18">
            <a:extLst>
              <a:ext uri="{FF2B5EF4-FFF2-40B4-BE49-F238E27FC236}">
                <a16:creationId xmlns:a16="http://schemas.microsoft.com/office/drawing/2014/main" id="{6C7D4890-0202-4B60-A209-CD5B5A28AA1F}"/>
              </a:ext>
            </a:extLst>
          </p:cNvPr>
          <p:cNvSpPr txBox="1"/>
          <p:nvPr/>
        </p:nvSpPr>
        <p:spPr>
          <a:xfrm>
            <a:off x="6099987" y="4183275"/>
            <a:ext cx="5745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a:t>
            </a:r>
          </a:p>
        </p:txBody>
      </p:sp>
      <p:sp>
        <p:nvSpPr>
          <p:cNvPr id="2" name="Rectangle: Rounded Corners 1">
            <a:extLst>
              <a:ext uri="{FF2B5EF4-FFF2-40B4-BE49-F238E27FC236}">
                <a16:creationId xmlns:a16="http://schemas.microsoft.com/office/drawing/2014/main" id="{882F7E61-099A-429B-90E8-82D4761BE8BD}"/>
              </a:ext>
            </a:extLst>
          </p:cNvPr>
          <p:cNvSpPr/>
          <p:nvPr/>
        </p:nvSpPr>
        <p:spPr bwMode="auto">
          <a:xfrm rot="20209187">
            <a:off x="9502924" y="1119499"/>
            <a:ext cx="1974078" cy="683664"/>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First Class</a:t>
            </a:r>
          </a:p>
        </p:txBody>
      </p:sp>
    </p:spTree>
    <p:extLst>
      <p:ext uri="{BB962C8B-B14F-4D97-AF65-F5344CB8AC3E}">
        <p14:creationId xmlns:p14="http://schemas.microsoft.com/office/powerpoint/2010/main" val="2767195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4" name="Picture 3">
            <a:extLst>
              <a:ext uri="{FF2B5EF4-FFF2-40B4-BE49-F238E27FC236}">
                <a16:creationId xmlns:a16="http://schemas.microsoft.com/office/drawing/2014/main" id="{49278B59-7777-4921-845C-F2639D53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633537"/>
            <a:ext cx="8175181" cy="3957638"/>
          </a:xfrm>
          <a:prstGeom prst="rect">
            <a:avLst/>
          </a:prstGeom>
        </p:spPr>
      </p:pic>
      <p:sp>
        <p:nvSpPr>
          <p:cNvPr id="5" name="Callout: Bent Line 4">
            <a:extLst>
              <a:ext uri="{FF2B5EF4-FFF2-40B4-BE49-F238E27FC236}">
                <a16:creationId xmlns:a16="http://schemas.microsoft.com/office/drawing/2014/main" id="{FB8FA3CF-2FBB-41B7-801C-58FEAAC789B6}"/>
              </a:ext>
            </a:extLst>
          </p:cNvPr>
          <p:cNvSpPr/>
          <p:nvPr/>
        </p:nvSpPr>
        <p:spPr bwMode="auto">
          <a:xfrm>
            <a:off x="7344648" y="4830923"/>
            <a:ext cx="1971675" cy="441601"/>
          </a:xfrm>
          <a:prstGeom prst="borderCallout2">
            <a:avLst>
              <a:gd name="adj1" fmla="val 18750"/>
              <a:gd name="adj2" fmla="val -8333"/>
              <a:gd name="adj3" fmla="val 18750"/>
              <a:gd name="adj4" fmla="val -16667"/>
              <a:gd name="adj5" fmla="val 80035"/>
              <a:gd name="adj6" fmla="val -61133"/>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Dashboard</a:t>
            </a:r>
          </a:p>
        </p:txBody>
      </p:sp>
      <p:sp>
        <p:nvSpPr>
          <p:cNvPr id="6" name="Callout: Bent Line 5">
            <a:extLst>
              <a:ext uri="{FF2B5EF4-FFF2-40B4-BE49-F238E27FC236}">
                <a16:creationId xmlns:a16="http://schemas.microsoft.com/office/drawing/2014/main" id="{625D5336-F4F0-4F75-AB61-1B87F5B8B761}"/>
              </a:ext>
            </a:extLst>
          </p:cNvPr>
          <p:cNvSpPr/>
          <p:nvPr/>
        </p:nvSpPr>
        <p:spPr bwMode="auto">
          <a:xfrm>
            <a:off x="7118145" y="3828396"/>
            <a:ext cx="1971675" cy="441601"/>
          </a:xfrm>
          <a:prstGeom prst="borderCallout2">
            <a:avLst>
              <a:gd name="adj1" fmla="val 18750"/>
              <a:gd name="adj2" fmla="val -8333"/>
              <a:gd name="adj3" fmla="val 18750"/>
              <a:gd name="adj4" fmla="val -16667"/>
              <a:gd name="adj5" fmla="val 173290"/>
              <a:gd name="adj6" fmla="val -49645"/>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Show Existing</a:t>
            </a:r>
          </a:p>
        </p:txBody>
      </p:sp>
    </p:spTree>
    <p:extLst>
      <p:ext uri="{BB962C8B-B14F-4D97-AF65-F5344CB8AC3E}">
        <p14:creationId xmlns:p14="http://schemas.microsoft.com/office/powerpoint/2010/main" val="6485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3" name="Picture 2">
            <a:extLst>
              <a:ext uri="{FF2B5EF4-FFF2-40B4-BE49-F238E27FC236}">
                <a16:creationId xmlns:a16="http://schemas.microsoft.com/office/drawing/2014/main" id="{A35C93D0-72E5-4285-84E2-F463D2C4B5CB}"/>
              </a:ext>
            </a:extLst>
          </p:cNvPr>
          <p:cNvPicPr>
            <a:picLocks noChangeAspect="1"/>
          </p:cNvPicPr>
          <p:nvPr/>
        </p:nvPicPr>
        <p:blipFill>
          <a:blip r:embed="rId3"/>
          <a:stretch>
            <a:fillRect/>
          </a:stretch>
        </p:blipFill>
        <p:spPr>
          <a:xfrm>
            <a:off x="2382404" y="1194579"/>
            <a:ext cx="7133170" cy="5447638"/>
          </a:xfrm>
          <a:prstGeom prst="rect">
            <a:avLst/>
          </a:prstGeom>
        </p:spPr>
      </p:pic>
    </p:spTree>
    <p:extLst>
      <p:ext uri="{BB962C8B-B14F-4D97-AF65-F5344CB8AC3E}">
        <p14:creationId xmlns:p14="http://schemas.microsoft.com/office/powerpoint/2010/main" val="366106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Widgets</a:t>
            </a:r>
          </a:p>
        </p:txBody>
      </p:sp>
      <p:pic>
        <p:nvPicPr>
          <p:cNvPr id="4" name="Picture 3">
            <a:extLst>
              <a:ext uri="{FF2B5EF4-FFF2-40B4-BE49-F238E27FC236}">
                <a16:creationId xmlns:a16="http://schemas.microsoft.com/office/drawing/2014/main" id="{33961D47-5BD2-4228-8B91-98F358BC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06" y="2914503"/>
            <a:ext cx="6040547" cy="2521564"/>
          </a:xfrm>
          <a:prstGeom prst="rect">
            <a:avLst/>
          </a:prstGeom>
        </p:spPr>
      </p:pic>
      <p:pic>
        <p:nvPicPr>
          <p:cNvPr id="3" name="Picture 2">
            <a:extLst>
              <a:ext uri="{FF2B5EF4-FFF2-40B4-BE49-F238E27FC236}">
                <a16:creationId xmlns:a16="http://schemas.microsoft.com/office/drawing/2014/main" id="{4C6F8907-AC93-485B-9FCC-32F5782625B4}"/>
              </a:ext>
            </a:extLst>
          </p:cNvPr>
          <p:cNvPicPr>
            <a:picLocks noChangeAspect="1"/>
          </p:cNvPicPr>
          <p:nvPr/>
        </p:nvPicPr>
        <p:blipFill>
          <a:blip r:embed="rId4"/>
          <a:stretch>
            <a:fillRect/>
          </a:stretch>
        </p:blipFill>
        <p:spPr>
          <a:xfrm>
            <a:off x="3745029" y="995581"/>
            <a:ext cx="3762375" cy="1276350"/>
          </a:xfrm>
          <a:prstGeom prst="rect">
            <a:avLst/>
          </a:prstGeom>
        </p:spPr>
      </p:pic>
      <p:sp>
        <p:nvSpPr>
          <p:cNvPr id="5" name="Callout: Bent Line 4">
            <a:extLst>
              <a:ext uri="{FF2B5EF4-FFF2-40B4-BE49-F238E27FC236}">
                <a16:creationId xmlns:a16="http://schemas.microsoft.com/office/drawing/2014/main" id="{E98C6747-FCA8-4554-B7BA-B7CAC64303FD}"/>
              </a:ext>
            </a:extLst>
          </p:cNvPr>
          <p:cNvSpPr/>
          <p:nvPr/>
        </p:nvSpPr>
        <p:spPr bwMode="auto">
          <a:xfrm>
            <a:off x="8378144" y="1011256"/>
            <a:ext cx="1971675" cy="473595"/>
          </a:xfrm>
          <a:prstGeom prst="borderCallout2">
            <a:avLst>
              <a:gd name="adj1" fmla="val 18750"/>
              <a:gd name="adj2" fmla="val -8333"/>
              <a:gd name="adj3" fmla="val 27987"/>
              <a:gd name="adj4" fmla="val -14078"/>
              <a:gd name="adj5" fmla="val 105962"/>
              <a:gd name="adj6" fmla="val -63012"/>
            </a:avLst>
          </a:prstGeom>
          <a:solidFill>
            <a:srgbClr val="7030A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Widget Settings</a:t>
            </a:r>
          </a:p>
        </p:txBody>
      </p:sp>
    </p:spTree>
    <p:extLst>
      <p:ext uri="{BB962C8B-B14F-4D97-AF65-F5344CB8AC3E}">
        <p14:creationId xmlns:p14="http://schemas.microsoft.com/office/powerpoint/2010/main" val="264689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Dynamic Visualizations with Widgets</a:t>
            </a:r>
          </a:p>
        </p:txBody>
      </p:sp>
      <p:pic>
        <p:nvPicPr>
          <p:cNvPr id="3" name="Picture 2">
            <a:extLst>
              <a:ext uri="{FF2B5EF4-FFF2-40B4-BE49-F238E27FC236}">
                <a16:creationId xmlns:a16="http://schemas.microsoft.com/office/drawing/2014/main" id="{73B16801-1555-40BE-8FF7-B9C8CA423AFB}"/>
              </a:ext>
            </a:extLst>
          </p:cNvPr>
          <p:cNvPicPr>
            <a:picLocks noChangeAspect="1"/>
          </p:cNvPicPr>
          <p:nvPr/>
        </p:nvPicPr>
        <p:blipFill>
          <a:blip r:embed="rId3"/>
          <a:stretch>
            <a:fillRect/>
          </a:stretch>
        </p:blipFill>
        <p:spPr>
          <a:xfrm>
            <a:off x="2383954" y="1324391"/>
            <a:ext cx="5904370" cy="5151464"/>
          </a:xfrm>
          <a:prstGeom prst="rect">
            <a:avLst/>
          </a:prstGeom>
        </p:spPr>
      </p:pic>
    </p:spTree>
    <p:extLst>
      <p:ext uri="{BB962C8B-B14F-4D97-AF65-F5344CB8AC3E}">
        <p14:creationId xmlns:p14="http://schemas.microsoft.com/office/powerpoint/2010/main" val="250842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382360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AC8BB-B8D9-45E1-9F8E-15F96792B189}"/>
              </a:ext>
            </a:extLst>
          </p:cNvPr>
          <p:cNvSpPr/>
          <p:nvPr/>
        </p:nvSpPr>
        <p:spPr bwMode="auto">
          <a:xfrm>
            <a:off x="341832" y="316194"/>
            <a:ext cx="1610992" cy="6580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F322C969-6CFE-4B26-A454-662945D49622}"/>
              </a:ext>
            </a:extLst>
          </p:cNvPr>
          <p:cNvSpPr>
            <a:spLocks noGrp="1"/>
          </p:cNvSpPr>
          <p:nvPr>
            <p:ph type="title"/>
          </p:nvPr>
        </p:nvSpPr>
        <p:spPr>
          <a:xfrm>
            <a:off x="341832" y="229749"/>
            <a:ext cx="10336029" cy="966662"/>
          </a:xfrm>
        </p:spPr>
        <p:txBody>
          <a:bodyPr/>
          <a:lstStyle/>
          <a:p>
            <a:r>
              <a:rPr lang="en-US" sz="4400" dirty="0"/>
              <a:t>Jumpstart with Sample Notebooks</a:t>
            </a:r>
          </a:p>
        </p:txBody>
      </p:sp>
      <p:pic>
        <p:nvPicPr>
          <p:cNvPr id="13" name="Picture 12">
            <a:extLst>
              <a:ext uri="{FF2B5EF4-FFF2-40B4-BE49-F238E27FC236}">
                <a16:creationId xmlns:a16="http://schemas.microsoft.com/office/drawing/2014/main" id="{132789FE-3666-460E-A78B-0BC643F3C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55" y="974221"/>
            <a:ext cx="4351755" cy="5127252"/>
          </a:xfrm>
          <a:prstGeom prst="rect">
            <a:avLst/>
          </a:prstGeom>
        </p:spPr>
      </p:pic>
      <p:sp>
        <p:nvSpPr>
          <p:cNvPr id="20" name="Rectangle 19">
            <a:extLst>
              <a:ext uri="{FF2B5EF4-FFF2-40B4-BE49-F238E27FC236}">
                <a16:creationId xmlns:a16="http://schemas.microsoft.com/office/drawing/2014/main" id="{F6D0BA2B-37B4-4EE2-B0E8-936171B55229}"/>
              </a:ext>
            </a:extLst>
          </p:cNvPr>
          <p:cNvSpPr/>
          <p:nvPr/>
        </p:nvSpPr>
        <p:spPr>
          <a:xfrm>
            <a:off x="3840927" y="6238205"/>
            <a:ext cx="3337837" cy="307777"/>
          </a:xfrm>
          <a:prstGeom prst="rect">
            <a:avLst/>
          </a:prstGeom>
        </p:spPr>
        <p:txBody>
          <a:bodyPr wrap="none">
            <a:spAutoFit/>
          </a:bodyPr>
          <a:lstStyle/>
          <a:p>
            <a:r>
              <a:rPr lang="en-US" sz="1400" dirty="0"/>
              <a:t>https://clipartion.com/free-clipart-12075/</a:t>
            </a:r>
          </a:p>
        </p:txBody>
      </p:sp>
    </p:spTree>
    <p:extLst>
      <p:ext uri="{BB962C8B-B14F-4D97-AF65-F5344CB8AC3E}">
        <p14:creationId xmlns:p14="http://schemas.microsoft.com/office/powerpoint/2010/main" val="811722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Azure Databrick Notebooks</a:t>
            </a:r>
          </a:p>
        </p:txBody>
      </p:sp>
      <p:pic>
        <p:nvPicPr>
          <p:cNvPr id="5" name="Picture 4">
            <a:extLst>
              <a:ext uri="{FF2B5EF4-FFF2-40B4-BE49-F238E27FC236}">
                <a16:creationId xmlns:a16="http://schemas.microsoft.com/office/drawing/2014/main" id="{3BD351B3-A292-4F70-94C4-9B52A0037F87}"/>
              </a:ext>
            </a:extLst>
          </p:cNvPr>
          <p:cNvPicPr>
            <a:picLocks noChangeAspect="1"/>
          </p:cNvPicPr>
          <p:nvPr/>
        </p:nvPicPr>
        <p:blipFill>
          <a:blip r:embed="rId3"/>
          <a:stretch>
            <a:fillRect/>
          </a:stretch>
        </p:blipFill>
        <p:spPr>
          <a:xfrm>
            <a:off x="364738" y="1167035"/>
            <a:ext cx="9494378" cy="5340588"/>
          </a:xfrm>
          <a:prstGeom prst="rect">
            <a:avLst/>
          </a:prstGeom>
        </p:spPr>
      </p:pic>
      <p:sp>
        <p:nvSpPr>
          <p:cNvPr id="6" name="Callout: Line 5">
            <a:extLst>
              <a:ext uri="{FF2B5EF4-FFF2-40B4-BE49-F238E27FC236}">
                <a16:creationId xmlns:a16="http://schemas.microsoft.com/office/drawing/2014/main" id="{533BB96B-E551-4805-A9B8-8FA321B15FD6}"/>
              </a:ext>
            </a:extLst>
          </p:cNvPr>
          <p:cNvSpPr/>
          <p:nvPr/>
        </p:nvSpPr>
        <p:spPr bwMode="auto">
          <a:xfrm>
            <a:off x="10451507" y="4153256"/>
            <a:ext cx="1350235"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Code Cells</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10237863" y="2341547"/>
            <a:ext cx="1777524"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Annotations</a:t>
            </a:r>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8988752" y="361326"/>
            <a:ext cx="1350235" cy="726393"/>
          </a:xfrm>
          <a:prstGeom prst="borderCallout1">
            <a:avLst>
              <a:gd name="adj1" fmla="val 18750"/>
              <a:gd name="adj2" fmla="val -8333"/>
              <a:gd name="adj3" fmla="val 241911"/>
              <a:gd name="adj4" fmla="val -368080"/>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Toolbar</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DF5CB5-7D37-4314-855D-FE9174FEA959}">
  <ds:schemaRefs>
    <ds:schemaRef ds:uri="http://purl.org/dc/terms/"/>
    <ds:schemaRef ds:uri="http://schemas.microsoft.com/sharepoint/v3"/>
    <ds:schemaRef ds:uri="http://purl.org/dc/dcmitype/"/>
    <ds:schemaRef ds:uri="http://schemas.microsoft.com/office/infopath/2007/PartnerControls"/>
    <ds:schemaRef ds:uri="http://schemas.microsoft.com/office/2006/documentManagement/types"/>
    <ds:schemaRef ds:uri="http://purl.org/dc/elements/1.1/"/>
    <ds:schemaRef ds:uri="b3bc04a5-d503-43b1-b98c-a8cf663329d9"/>
    <ds:schemaRef ds:uri="http://schemas.openxmlformats.org/package/2006/metadata/core-properties"/>
    <ds:schemaRef ds:uri="http://schemas.microsoft.com/office/2006/metadata/properties"/>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5594</TotalTime>
  <Words>2479</Words>
  <Application>Microsoft Office PowerPoint</Application>
  <PresentationFormat>Widescreen</PresentationFormat>
  <Paragraphs>504</Paragraphs>
  <Slides>54</Slides>
  <Notes>54</Notes>
  <HiddenSlides>6</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54</vt:i4>
      </vt:variant>
    </vt:vector>
  </HeadingPairs>
  <TitlesOfParts>
    <vt:vector size="79" baseType="lpstr">
      <vt:lpstr>ＭＳ Ｐゴシック</vt:lpstr>
      <vt:lpstr>ＭＳ Ｐゴシック</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Times New Roman</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   An Introduction to Azure Databricks   Bryan Cafferky Technical Solutions Professional</vt:lpstr>
      <vt:lpstr>PowerPoint Presentation</vt:lpstr>
      <vt:lpstr>Making Things Easier</vt:lpstr>
      <vt:lpstr>Making Things Easier</vt:lpstr>
      <vt:lpstr>Azure</vt:lpstr>
      <vt:lpstr>Databricks - Company Overview</vt:lpstr>
      <vt:lpstr>Azure Databricks</vt:lpstr>
      <vt:lpstr>Jumpstart with Sample Notebooks</vt:lpstr>
      <vt:lpstr>Azure Databrick Notebooks</vt:lpstr>
      <vt:lpstr>Importing Notebooks</vt:lpstr>
      <vt:lpstr>Importing Notebooks</vt:lpstr>
      <vt:lpstr>Importing Notebooks</vt:lpstr>
      <vt:lpstr>Importing Notebooks</vt:lpstr>
      <vt:lpstr>Importing Notebooks</vt:lpstr>
      <vt:lpstr>Importing Notebooks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Demo</vt:lpstr>
      <vt:lpstr>It’s Time for a Closer Look</vt:lpstr>
      <vt:lpstr>PowerPoint Presentation</vt:lpstr>
      <vt:lpstr>Azure Databricks – service home page</vt:lpstr>
      <vt:lpstr>Azure Databricks – service home page</vt:lpstr>
      <vt:lpstr>Azure Databricks – creating a workspace</vt:lpstr>
      <vt:lpstr>Azure Databricks – workspace deployment</vt:lpstr>
      <vt:lpstr>PowerPoint Presentation</vt:lpstr>
      <vt:lpstr>Azure Databricks – workspace home page</vt:lpstr>
      <vt:lpstr>A Deeper Dive</vt:lpstr>
      <vt:lpstr>Clusters</vt:lpstr>
      <vt:lpstr>Cluster Creation</vt:lpstr>
      <vt:lpstr>Clusters: Auto Scaling and Auto Termination</vt:lpstr>
      <vt:lpstr>Serverless Pool (Beta)</vt:lpstr>
      <vt:lpstr>Cluster Access Control</vt:lpstr>
      <vt:lpstr>Administration</vt:lpstr>
      <vt:lpstr>Administration Settings</vt:lpstr>
      <vt:lpstr>Job – Advanced Settings</vt:lpstr>
      <vt:lpstr>Job Advanced Settings</vt:lpstr>
      <vt:lpstr>Job Schedule – CRON Format Support</vt:lpstr>
      <vt:lpstr>Calling Other Notebooks</vt:lpstr>
      <vt:lpstr>Getting to the Spark Console</vt:lpstr>
      <vt:lpstr>Spark Job Metrics</vt:lpstr>
      <vt:lpstr>Dashboard</vt:lpstr>
      <vt:lpstr>Dashboard</vt:lpstr>
      <vt:lpstr>Widgets</vt:lpstr>
      <vt:lpstr>Dynamic Visualizations with Widgets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79</cp:revision>
  <dcterms:created xsi:type="dcterms:W3CDTF">2017-10-30T23:38:41Z</dcterms:created>
  <dcterms:modified xsi:type="dcterms:W3CDTF">2018-04-17T11:22:11Z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